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03" r:id="rId2"/>
    <p:sldId id="304" r:id="rId3"/>
    <p:sldId id="307" r:id="rId4"/>
    <p:sldId id="309" r:id="rId5"/>
    <p:sldId id="256" r:id="rId6"/>
    <p:sldId id="310" r:id="rId7"/>
    <p:sldId id="311" r:id="rId8"/>
    <p:sldId id="257" r:id="rId9"/>
    <p:sldId id="279" r:id="rId10"/>
    <p:sldId id="258" r:id="rId11"/>
    <p:sldId id="259" r:id="rId12"/>
    <p:sldId id="260" r:id="rId13"/>
    <p:sldId id="261" r:id="rId14"/>
    <p:sldId id="278" r:id="rId15"/>
    <p:sldId id="262" r:id="rId16"/>
    <p:sldId id="263" r:id="rId17"/>
    <p:sldId id="264" r:id="rId18"/>
    <p:sldId id="265" r:id="rId19"/>
    <p:sldId id="266" r:id="rId20"/>
    <p:sldId id="267" r:id="rId21"/>
    <p:sldId id="301" r:id="rId22"/>
    <p:sldId id="361" r:id="rId23"/>
    <p:sldId id="280" r:id="rId24"/>
    <p:sldId id="360" r:id="rId25"/>
    <p:sldId id="302" r:id="rId26"/>
    <p:sldId id="314" r:id="rId27"/>
    <p:sldId id="341" r:id="rId28"/>
    <p:sldId id="313" r:id="rId29"/>
    <p:sldId id="315" r:id="rId30"/>
    <p:sldId id="357" r:id="rId31"/>
    <p:sldId id="316" r:id="rId32"/>
    <p:sldId id="342" r:id="rId33"/>
    <p:sldId id="343" r:id="rId34"/>
    <p:sldId id="321" r:id="rId35"/>
    <p:sldId id="320" r:id="rId36"/>
    <p:sldId id="318" r:id="rId37"/>
    <p:sldId id="323" r:id="rId38"/>
    <p:sldId id="326" r:id="rId39"/>
    <p:sldId id="294" r:id="rId40"/>
    <p:sldId id="340" r:id="rId41"/>
    <p:sldId id="354" r:id="rId42"/>
    <p:sldId id="355" r:id="rId43"/>
    <p:sldId id="352" r:id="rId44"/>
    <p:sldId id="353" r:id="rId45"/>
    <p:sldId id="289" r:id="rId46"/>
    <p:sldId id="345" r:id="rId47"/>
    <p:sldId id="344" r:id="rId48"/>
    <p:sldId id="346" r:id="rId49"/>
    <p:sldId id="348" r:id="rId50"/>
    <p:sldId id="350" r:id="rId51"/>
    <p:sldId id="347" r:id="rId52"/>
    <p:sldId id="349" r:id="rId53"/>
    <p:sldId id="351" r:id="rId54"/>
    <p:sldId id="358" r:id="rId55"/>
    <p:sldId id="359" r:id="rId56"/>
    <p:sldId id="36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8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vestinganswers.com/node/6081" TargetMode="External"/><Relationship Id="rId2" Type="http://schemas.openxmlformats.org/officeDocument/2006/relationships/hyperlink" Target="http://www.investinganswers.com/node/5054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investinganswers.com/node/582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priyathamp4@gmail.com" TargetMode="External"/><Relationship Id="rId2" Type="http://schemas.openxmlformats.org/officeDocument/2006/relationships/hyperlink" Target="mailto:bhuvan1643@gmail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489" y="2754489"/>
            <a:ext cx="8596668" cy="1320800"/>
          </a:xfrm>
        </p:spPr>
        <p:txBody>
          <a:bodyPr>
            <a:noAutofit/>
          </a:bodyPr>
          <a:lstStyle/>
          <a:p>
            <a:r>
              <a:rPr lang="en-IN" sz="4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IN" sz="44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				INTERNET BANKING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46961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7066" y="5230766"/>
            <a:ext cx="8267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Username -&gt; {</a:t>
            </a:r>
            <a:r>
              <a:rPr lang="en-GB"/>
              <a:t>password </a:t>
            </a:r>
            <a:r>
              <a:rPr lang="en-GB" smtClean="0"/>
              <a:t>, </a:t>
            </a:r>
            <a:r>
              <a:rPr lang="en-GB" err="1"/>
              <a:t>security_question</a:t>
            </a:r>
            <a:r>
              <a:rPr lang="en-GB"/>
              <a:t> </a:t>
            </a:r>
            <a:r>
              <a:rPr lang="en-GB" smtClean="0"/>
              <a:t>, </a:t>
            </a:r>
            <a:r>
              <a:rPr lang="en-GB" err="1"/>
              <a:t>security_answer</a:t>
            </a:r>
            <a:r>
              <a:rPr lang="en-GB"/>
              <a:t> </a:t>
            </a:r>
            <a:r>
              <a:rPr lang="en-GB" smtClean="0"/>
              <a:t>, Customer_id}</a:t>
            </a:r>
          </a:p>
          <a:p>
            <a:endParaRPr lang="en-GB"/>
          </a:p>
          <a:p>
            <a:r>
              <a:rPr lang="en-GB" smtClean="0"/>
              <a:t>Customer_id </a:t>
            </a:r>
            <a:r>
              <a:rPr lang="en-GB"/>
              <a:t>-&gt; </a:t>
            </a:r>
            <a:r>
              <a:rPr lang="en-GB" smtClean="0"/>
              <a:t>{username , password </a:t>
            </a:r>
            <a:r>
              <a:rPr lang="en-GB"/>
              <a:t>, </a:t>
            </a:r>
            <a:r>
              <a:rPr lang="en-GB" err="1"/>
              <a:t>security_question</a:t>
            </a:r>
            <a:r>
              <a:rPr lang="en-GB"/>
              <a:t> , </a:t>
            </a:r>
            <a:r>
              <a:rPr lang="en-GB" err="1" smtClean="0"/>
              <a:t>security_answer</a:t>
            </a:r>
            <a:r>
              <a:rPr lang="en-GB" smtClean="0"/>
              <a:t>}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176680" y="60855"/>
            <a:ext cx="25105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92" y="1174595"/>
            <a:ext cx="9536813" cy="25212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7066" y="4510876"/>
            <a:ext cx="570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Primary key : username , Foreign key : Customer_id  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07066" y="391868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5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8797" y="4857577"/>
            <a:ext cx="70535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loan_no</a:t>
            </a:r>
            <a:r>
              <a:rPr lang="en-US" smtClean="0"/>
              <a:t> -&gt; {</a:t>
            </a:r>
            <a:r>
              <a:rPr lang="en-US" err="1"/>
              <a:t>loan_type</a:t>
            </a:r>
            <a:r>
              <a:rPr lang="en-US"/>
              <a:t> </a:t>
            </a:r>
            <a:r>
              <a:rPr lang="en-US" smtClean="0"/>
              <a:t>, </a:t>
            </a:r>
            <a:r>
              <a:rPr lang="en-US" err="1"/>
              <a:t>loan_amount</a:t>
            </a:r>
            <a:r>
              <a:rPr lang="en-US"/>
              <a:t> </a:t>
            </a:r>
            <a:r>
              <a:rPr lang="en-US" smtClean="0"/>
              <a:t>, </a:t>
            </a:r>
            <a:r>
              <a:rPr lang="en-US" err="1"/>
              <a:t>account_no</a:t>
            </a:r>
            <a:r>
              <a:rPr lang="en-US"/>
              <a:t> </a:t>
            </a:r>
            <a:r>
              <a:rPr lang="en-US" smtClean="0"/>
              <a:t>, </a:t>
            </a:r>
            <a:r>
              <a:rPr lang="en-US" err="1" smtClean="0"/>
              <a:t>branch_code</a:t>
            </a:r>
            <a:r>
              <a:rPr lang="en-US" smtClean="0"/>
              <a:t>}</a:t>
            </a:r>
          </a:p>
          <a:p>
            <a:endParaRPr lang="en-US"/>
          </a:p>
          <a:p>
            <a:r>
              <a:rPr lang="en-US" err="1" smtClean="0"/>
              <a:t>account_no</a:t>
            </a:r>
            <a:r>
              <a:rPr lang="en-US" smtClean="0"/>
              <a:t> -&gt; </a:t>
            </a:r>
            <a:r>
              <a:rPr lang="en-US" err="1" smtClean="0"/>
              <a:t>loan_no</a:t>
            </a:r>
            <a:endParaRPr lang="en-US" smtClean="0"/>
          </a:p>
          <a:p>
            <a:endParaRPr lang="en-US"/>
          </a:p>
          <a:p>
            <a:r>
              <a:rPr lang="en-US" err="1"/>
              <a:t>account_no</a:t>
            </a:r>
            <a:r>
              <a:rPr lang="en-US"/>
              <a:t> -&gt; </a:t>
            </a:r>
            <a:r>
              <a:rPr lang="en-US" err="1"/>
              <a:t>branch_code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4" y="384020"/>
            <a:ext cx="8690265" cy="30699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37595" y="60855"/>
            <a:ext cx="23887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Loan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797" y="3870763"/>
            <a:ext cx="4498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Primary key : loan_no</a:t>
            </a:r>
          </a:p>
          <a:p>
            <a:r>
              <a:rPr lang="en-GB" smtClean="0"/>
              <a:t> </a:t>
            </a:r>
          </a:p>
          <a:p>
            <a:r>
              <a:rPr lang="en-GB" smtClean="0"/>
              <a:t>Foreign keys </a:t>
            </a:r>
            <a:r>
              <a:rPr lang="en-GB"/>
              <a:t> </a:t>
            </a:r>
            <a:r>
              <a:rPr lang="en-GB" smtClean="0"/>
              <a:t>: </a:t>
            </a:r>
            <a:r>
              <a:rPr lang="en-US" smtClean="0"/>
              <a:t>account_no </a:t>
            </a:r>
            <a:r>
              <a:rPr lang="en-US"/>
              <a:t>, </a:t>
            </a:r>
            <a:r>
              <a:rPr lang="en-US" err="1"/>
              <a:t>branch_code</a:t>
            </a:r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948797" y="3530298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1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0878" y="51407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508942" y="5537251"/>
            <a:ext cx="567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branch_code</a:t>
            </a:r>
            <a:r>
              <a:rPr lang="en-US" smtClean="0"/>
              <a:t> -&gt; {</a:t>
            </a:r>
            <a:r>
              <a:rPr lang="en-US" err="1"/>
              <a:t>branch_name</a:t>
            </a:r>
            <a:r>
              <a:rPr lang="en-US"/>
              <a:t> </a:t>
            </a:r>
            <a:r>
              <a:rPr lang="en-US" smtClean="0"/>
              <a:t>,</a:t>
            </a:r>
            <a:r>
              <a:rPr lang="en-US"/>
              <a:t> </a:t>
            </a:r>
            <a:r>
              <a:rPr lang="en-US" err="1"/>
              <a:t>branch_city</a:t>
            </a:r>
            <a:r>
              <a:rPr lang="en-US" smtClean="0"/>
              <a:t> ,</a:t>
            </a:r>
            <a:r>
              <a:rPr lang="en-US"/>
              <a:t> a</a:t>
            </a:r>
            <a:r>
              <a:rPr lang="en-US" smtClean="0"/>
              <a:t>ssets}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42" y="991673"/>
            <a:ext cx="6912216" cy="28291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17985" y="60855"/>
            <a:ext cx="28279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Branch</a:t>
            </a:r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8942" y="4891161"/>
            <a:ext cx="294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Primary key : </a:t>
            </a:r>
            <a:r>
              <a:rPr lang="en-US" err="1" smtClean="0"/>
              <a:t>branch_code</a:t>
            </a:r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1508942" y="424507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61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93558" y="4916028"/>
            <a:ext cx="2706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Customer_id</a:t>
            </a:r>
            <a:r>
              <a:rPr lang="en-US" smtClean="0"/>
              <a:t> -&gt;</a:t>
            </a:r>
            <a:r>
              <a:rPr lang="en-US"/>
              <a:t> </a:t>
            </a:r>
            <a:r>
              <a:rPr lang="en-US" err="1" smtClean="0"/>
              <a:t>loan_no</a:t>
            </a:r>
            <a:endParaRPr lang="en-US" smtClean="0"/>
          </a:p>
          <a:p>
            <a:endParaRPr lang="en-US"/>
          </a:p>
          <a:p>
            <a:r>
              <a:rPr lang="en-US" err="1" smtClean="0"/>
              <a:t>loan_no</a:t>
            </a:r>
            <a:r>
              <a:rPr lang="en-US" smtClean="0"/>
              <a:t> -&gt; </a:t>
            </a:r>
            <a:r>
              <a:rPr lang="en-US" err="1"/>
              <a:t>Customer_id</a:t>
            </a:r>
            <a:r>
              <a:rPr lang="en-US"/>
              <a:t> 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58" y="1236372"/>
            <a:ext cx="4227087" cy="23187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79939" y="60855"/>
            <a:ext cx="33040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Borrower</a:t>
            </a:r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3558" y="4361699"/>
            <a:ext cx="40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Foreign keys : </a:t>
            </a:r>
            <a:r>
              <a:rPr lang="en-US" err="1"/>
              <a:t>Customer_id</a:t>
            </a:r>
            <a:r>
              <a:rPr lang="en-US"/>
              <a:t> ,</a:t>
            </a:r>
            <a:r>
              <a:rPr lang="en-US" smtClean="0"/>
              <a:t> </a:t>
            </a:r>
            <a:r>
              <a:rPr lang="en-US" err="1" smtClean="0"/>
              <a:t>loan_no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93558" y="3832112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1239" y="5609063"/>
            <a:ext cx="686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account_no</a:t>
            </a:r>
            <a:r>
              <a:rPr lang="en-US" smtClean="0"/>
              <a:t> -&gt; {</a:t>
            </a:r>
            <a:r>
              <a:rPr lang="en-US" err="1"/>
              <a:t>account_balance</a:t>
            </a:r>
            <a:r>
              <a:rPr lang="en-US"/>
              <a:t> </a:t>
            </a:r>
            <a:r>
              <a:rPr lang="en-US" smtClean="0"/>
              <a:t>, </a:t>
            </a:r>
            <a:r>
              <a:rPr lang="en-US" err="1"/>
              <a:t>account_type</a:t>
            </a:r>
            <a:r>
              <a:rPr lang="en-US"/>
              <a:t> </a:t>
            </a:r>
            <a:r>
              <a:rPr lang="en-US" smtClean="0"/>
              <a:t>, </a:t>
            </a:r>
            <a:r>
              <a:rPr lang="en-US" err="1" smtClean="0"/>
              <a:t>branch_code</a:t>
            </a:r>
            <a:r>
              <a:rPr lang="en-US" smtClean="0"/>
              <a:t>} 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39" y="940158"/>
            <a:ext cx="7823706" cy="3327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92951" y="60855"/>
            <a:ext cx="30780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Account</a:t>
            </a:r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71239" y="4988893"/>
            <a:ext cx="581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Primary key : </a:t>
            </a:r>
            <a:r>
              <a:rPr lang="en-US" err="1"/>
              <a:t>account_no</a:t>
            </a:r>
            <a:r>
              <a:rPr lang="en-US"/>
              <a:t> </a:t>
            </a:r>
            <a:r>
              <a:rPr lang="en-GB" smtClean="0"/>
              <a:t>, Foreign key :</a:t>
            </a:r>
            <a:r>
              <a:rPr lang="en-US" smtClean="0"/>
              <a:t> </a:t>
            </a:r>
            <a:r>
              <a:rPr lang="en-US" err="1"/>
              <a:t>branch_code</a:t>
            </a:r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271239" y="4368724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0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2259" y="5290233"/>
            <a:ext cx="3084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Customer_id</a:t>
            </a:r>
            <a:r>
              <a:rPr lang="en-US" smtClean="0"/>
              <a:t> -&gt; </a:t>
            </a:r>
            <a:r>
              <a:rPr lang="en-US" err="1"/>
              <a:t>account_no</a:t>
            </a:r>
            <a:r>
              <a:rPr lang="en-US"/>
              <a:t> </a:t>
            </a:r>
            <a:endParaRPr lang="en-US" smtClean="0"/>
          </a:p>
          <a:p>
            <a:endParaRPr lang="en-US"/>
          </a:p>
          <a:p>
            <a:r>
              <a:rPr lang="en-US" err="1" smtClean="0"/>
              <a:t>account_no</a:t>
            </a:r>
            <a:r>
              <a:rPr lang="en-US" smtClean="0"/>
              <a:t> -&gt; </a:t>
            </a:r>
            <a:r>
              <a:rPr lang="en-US" err="1"/>
              <a:t>Customer_id</a:t>
            </a:r>
            <a:r>
              <a:rPr lang="en-US"/>
              <a:t> </a:t>
            </a:r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59" y="1031383"/>
            <a:ext cx="4838089" cy="33468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0665" y="60855"/>
            <a:ext cx="33825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Depositor</a:t>
            </a:r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259" y="4793459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Foreign keys :</a:t>
            </a:r>
            <a:r>
              <a:rPr lang="en-US" smtClean="0"/>
              <a:t> </a:t>
            </a:r>
            <a:r>
              <a:rPr lang="en-US" err="1"/>
              <a:t>Customer_id</a:t>
            </a:r>
            <a:r>
              <a:rPr lang="en-US"/>
              <a:t> ,</a:t>
            </a:r>
            <a:r>
              <a:rPr lang="en-US" smtClean="0"/>
              <a:t> </a:t>
            </a:r>
            <a:r>
              <a:rPr lang="en-US" err="1"/>
              <a:t>account_no</a:t>
            </a:r>
            <a:r>
              <a:rPr lang="en-US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4847" y="4360406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4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3804" y="5618210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b_account_no</a:t>
            </a:r>
            <a:r>
              <a:rPr lang="en-US" smtClean="0"/>
              <a:t> -&gt; {</a:t>
            </a:r>
            <a:r>
              <a:rPr lang="en-US" err="1"/>
              <a:t>b_name</a:t>
            </a:r>
            <a:r>
              <a:rPr lang="en-US"/>
              <a:t> </a:t>
            </a:r>
            <a:r>
              <a:rPr lang="en-US" smtClean="0"/>
              <a:t>, </a:t>
            </a:r>
            <a:r>
              <a:rPr lang="en-US" err="1" smtClean="0"/>
              <a:t>b_credit_amount</a:t>
            </a:r>
            <a:r>
              <a:rPr lang="en-US" smtClean="0"/>
              <a:t>, </a:t>
            </a:r>
            <a:r>
              <a:rPr lang="en-US" err="1" smtClean="0"/>
              <a:t>account_no</a:t>
            </a:r>
            <a:r>
              <a:rPr lang="en-US" smtClean="0"/>
              <a:t>}  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19" y="1687133"/>
            <a:ext cx="8479658" cy="17319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39629" y="267221"/>
            <a:ext cx="37400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Beneficiary</a:t>
            </a:r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3804" y="4594114"/>
            <a:ext cx="3132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Primary key : b_</a:t>
            </a:r>
            <a:r>
              <a:rPr lang="en-US" err="1" smtClean="0"/>
              <a:t>account_no</a:t>
            </a:r>
            <a:r>
              <a:rPr lang="en-US" smtClean="0"/>
              <a:t> </a:t>
            </a:r>
            <a:endParaRPr lang="en-GB"/>
          </a:p>
          <a:p>
            <a:endParaRPr lang="en-GB" smtClean="0"/>
          </a:p>
          <a:p>
            <a:r>
              <a:rPr lang="en-GB" smtClean="0"/>
              <a:t>Foreign key  : </a:t>
            </a:r>
            <a:r>
              <a:rPr lang="en-US" smtClean="0"/>
              <a:t> </a:t>
            </a:r>
            <a:r>
              <a:rPr lang="en-US" err="1"/>
              <a:t>account_no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313804" y="396465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4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1625" y="5553105"/>
            <a:ext cx="8267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mtClean="0"/>
          </a:p>
          <a:p>
            <a:r>
              <a:rPr lang="en-US" smtClean="0"/>
              <a:t>transaction_id -&gt; {</a:t>
            </a:r>
            <a:r>
              <a:rPr lang="en-US" err="1"/>
              <a:t>transaction_type</a:t>
            </a:r>
            <a:r>
              <a:rPr lang="en-US"/>
              <a:t> </a:t>
            </a:r>
            <a:r>
              <a:rPr lang="en-US" smtClean="0"/>
              <a:t>, </a:t>
            </a:r>
            <a:r>
              <a:rPr lang="en-US" err="1"/>
              <a:t>transaction_amount</a:t>
            </a:r>
            <a:r>
              <a:rPr lang="en-US"/>
              <a:t> </a:t>
            </a:r>
            <a:r>
              <a:rPr lang="en-US" smtClean="0"/>
              <a:t>,</a:t>
            </a:r>
            <a:r>
              <a:rPr lang="en-US"/>
              <a:t> </a:t>
            </a:r>
            <a:r>
              <a:rPr lang="en-US" err="1" smtClean="0"/>
              <a:t>transaction_date</a:t>
            </a:r>
            <a:r>
              <a:rPr lang="en-US" smtClean="0"/>
              <a:t> ,</a:t>
            </a:r>
          </a:p>
          <a:p>
            <a:r>
              <a:rPr lang="en-US"/>
              <a:t>	</a:t>
            </a:r>
            <a:r>
              <a:rPr lang="en-US" smtClean="0"/>
              <a:t>			 </a:t>
            </a:r>
            <a:r>
              <a:rPr lang="en-US" err="1" smtClean="0"/>
              <a:t>transaction_time</a:t>
            </a:r>
            <a:r>
              <a:rPr lang="en-US" smtClean="0"/>
              <a:t> , </a:t>
            </a:r>
            <a:r>
              <a:rPr lang="en-US" err="1" smtClean="0"/>
              <a:t>account_no</a:t>
            </a:r>
            <a:r>
              <a:rPr lang="en-US" smtClean="0"/>
              <a:t>}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1" y="1286579"/>
            <a:ext cx="10779377" cy="24514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15259" y="60855"/>
            <a:ext cx="54334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Transaction_Details</a:t>
            </a:r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1625" y="4629775"/>
            <a:ext cx="3631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Primary key :   b_</a:t>
            </a:r>
            <a:r>
              <a:rPr lang="en-US"/>
              <a:t> </a:t>
            </a:r>
            <a:r>
              <a:rPr lang="en-US" err="1" smtClean="0"/>
              <a:t>transaction_id</a:t>
            </a:r>
            <a:r>
              <a:rPr lang="en-US" smtClean="0"/>
              <a:t> </a:t>
            </a:r>
            <a:endParaRPr lang="en-GB"/>
          </a:p>
          <a:p>
            <a:endParaRPr lang="en-GB" smtClean="0"/>
          </a:p>
          <a:p>
            <a:r>
              <a:rPr lang="en-GB" smtClean="0"/>
              <a:t>Foreign key :</a:t>
            </a:r>
            <a:r>
              <a:rPr lang="en-US" smtClean="0"/>
              <a:t> </a:t>
            </a:r>
            <a:r>
              <a:rPr lang="en-US" err="1"/>
              <a:t>account_no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921625" y="3987684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2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8198" y="4954214"/>
            <a:ext cx="10044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 smtClean="0"/>
              <a:t>admin_id</a:t>
            </a:r>
            <a:r>
              <a:rPr lang="en-GB" smtClean="0"/>
              <a:t> -&gt; { </a:t>
            </a:r>
            <a:r>
              <a:rPr lang="en-GB" err="1" smtClean="0"/>
              <a:t>admin_name</a:t>
            </a:r>
            <a:r>
              <a:rPr lang="en-GB" smtClean="0"/>
              <a:t> , </a:t>
            </a:r>
            <a:r>
              <a:rPr lang="en-GB" err="1" smtClean="0"/>
              <a:t>admin_gender</a:t>
            </a:r>
            <a:r>
              <a:rPr lang="en-GB" smtClean="0"/>
              <a:t> , </a:t>
            </a:r>
            <a:r>
              <a:rPr lang="en-GB" err="1" smtClean="0"/>
              <a:t>admin_dob</a:t>
            </a:r>
            <a:r>
              <a:rPr lang="en-GB" smtClean="0"/>
              <a:t> , </a:t>
            </a:r>
            <a:r>
              <a:rPr lang="en-GB" err="1" smtClean="0"/>
              <a:t>admin_relationship</a:t>
            </a:r>
            <a:r>
              <a:rPr lang="en-GB" smtClean="0"/>
              <a:t> , </a:t>
            </a:r>
            <a:r>
              <a:rPr lang="en-GB" err="1" smtClean="0"/>
              <a:t>admin_address</a:t>
            </a:r>
            <a:r>
              <a:rPr lang="en-GB" smtClean="0"/>
              <a:t> ,</a:t>
            </a:r>
          </a:p>
          <a:p>
            <a:r>
              <a:rPr lang="en-GB"/>
              <a:t>	</a:t>
            </a:r>
            <a:r>
              <a:rPr lang="en-GB" smtClean="0"/>
              <a:t>		 </a:t>
            </a:r>
            <a:r>
              <a:rPr lang="en-GB" err="1" smtClean="0"/>
              <a:t>admin_phone_no</a:t>
            </a:r>
            <a:r>
              <a:rPr lang="en-GB" smtClean="0"/>
              <a:t>, </a:t>
            </a:r>
            <a:r>
              <a:rPr lang="en-GB" err="1" smtClean="0"/>
              <a:t>admin_username</a:t>
            </a:r>
            <a:r>
              <a:rPr lang="en-GB" smtClean="0"/>
              <a:t> , </a:t>
            </a:r>
            <a:r>
              <a:rPr lang="en-GB" err="1"/>
              <a:t>admin_password</a:t>
            </a:r>
            <a:r>
              <a:rPr lang="en-GB"/>
              <a:t> </a:t>
            </a:r>
            <a:r>
              <a:rPr lang="en-GB" smtClean="0"/>
              <a:t>}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68198" y="5785213"/>
            <a:ext cx="9179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admin_username</a:t>
            </a:r>
            <a:r>
              <a:rPr lang="en-GB"/>
              <a:t> </a:t>
            </a:r>
            <a:r>
              <a:rPr lang="en-GB" smtClean="0"/>
              <a:t>-&gt; </a:t>
            </a:r>
            <a:r>
              <a:rPr lang="en-GB"/>
              <a:t>{ </a:t>
            </a:r>
            <a:r>
              <a:rPr lang="en-GB" err="1"/>
              <a:t>admin_name</a:t>
            </a:r>
            <a:r>
              <a:rPr lang="en-GB"/>
              <a:t> , </a:t>
            </a:r>
            <a:r>
              <a:rPr lang="en-GB" err="1"/>
              <a:t>admin_gender</a:t>
            </a:r>
            <a:r>
              <a:rPr lang="en-GB"/>
              <a:t> , </a:t>
            </a:r>
            <a:r>
              <a:rPr lang="en-GB" err="1"/>
              <a:t>admin_dob</a:t>
            </a:r>
            <a:r>
              <a:rPr lang="en-GB"/>
              <a:t> , </a:t>
            </a:r>
            <a:r>
              <a:rPr lang="en-GB" err="1"/>
              <a:t>admin_relationship</a:t>
            </a:r>
            <a:r>
              <a:rPr lang="en-GB"/>
              <a:t> </a:t>
            </a:r>
            <a:r>
              <a:rPr lang="en-GB" smtClean="0"/>
              <a:t>,</a:t>
            </a:r>
          </a:p>
          <a:p>
            <a:r>
              <a:rPr lang="en-GB" smtClean="0"/>
              <a:t>				      </a:t>
            </a:r>
            <a:r>
              <a:rPr lang="en-GB" err="1" smtClean="0"/>
              <a:t>admin_address</a:t>
            </a:r>
            <a:r>
              <a:rPr lang="en-GB" smtClean="0"/>
              <a:t>, </a:t>
            </a:r>
            <a:r>
              <a:rPr lang="en-GB" err="1" smtClean="0"/>
              <a:t>admin_phone_no</a:t>
            </a:r>
            <a:r>
              <a:rPr lang="en-GB" smtClean="0"/>
              <a:t>, </a:t>
            </a:r>
            <a:r>
              <a:rPr lang="en-GB" err="1"/>
              <a:t>admin_password</a:t>
            </a:r>
            <a:r>
              <a:rPr lang="en-GB"/>
              <a:t> </a:t>
            </a:r>
            <a:r>
              <a:rPr lang="en-GB" smtClean="0"/>
              <a:t>}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5" y="1625130"/>
            <a:ext cx="11888859" cy="9284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78097" y="60855"/>
            <a:ext cx="2707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</a:t>
            </a:r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8198" y="3719287"/>
            <a:ext cx="3780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Primary key : </a:t>
            </a:r>
            <a:r>
              <a:rPr lang="en-GB"/>
              <a:t>admin_id </a:t>
            </a:r>
            <a:endParaRPr lang="en-GB" smtClean="0"/>
          </a:p>
          <a:p>
            <a:endParaRPr lang="en-GB"/>
          </a:p>
          <a:p>
            <a:r>
              <a:rPr lang="en-GB" smtClean="0"/>
              <a:t>Candidate </a:t>
            </a:r>
            <a:r>
              <a:rPr lang="en-GB"/>
              <a:t>key : admin_username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8198" y="3038358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65535" y="5444465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account_no</a:t>
            </a:r>
            <a:r>
              <a:rPr lang="en-US" smtClean="0"/>
              <a:t> -&gt;</a:t>
            </a:r>
            <a:r>
              <a:rPr lang="en-US"/>
              <a:t> </a:t>
            </a:r>
            <a:r>
              <a:rPr lang="en-US" err="1"/>
              <a:t>atm_status</a:t>
            </a:r>
            <a:r>
              <a:rPr lang="en-US" smtClean="0"/>
              <a:t> 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35" y="1505415"/>
            <a:ext cx="4242448" cy="15017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14538" y="60855"/>
            <a:ext cx="22348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ATM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5535" y="4755848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Foreign key :</a:t>
            </a:r>
            <a:r>
              <a:rPr lang="en-US" smtClean="0"/>
              <a:t> </a:t>
            </a:r>
            <a:r>
              <a:rPr lang="en-US" err="1"/>
              <a:t>account_no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365535" y="404114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8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8623" y="1334885"/>
            <a:ext cx="8906932" cy="511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Internet banking is a </a:t>
            </a:r>
            <a:r>
              <a:rPr lang="en-GB" sz="24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better use of banking </a:t>
            </a: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where there is no need for an individual to go to bank for his transactions. We create entries to each customer in our </a:t>
            </a:r>
            <a:r>
              <a:rPr lang="en-GB" sz="240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database. We </a:t>
            </a: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provide user credentials to individual accounts for safer use. It 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allows customers to monitor accounts,  transactions, transfer </a:t>
            </a:r>
            <a:r>
              <a:rPr lang="en-GB" sz="2400" dirty="0">
                <a:solidFill>
                  <a:srgbClr val="0049A9"/>
                </a:solidFill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funds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 between accounts, including checking, </a:t>
            </a:r>
            <a:r>
              <a:rPr lang="en-GB" sz="2400" dirty="0">
                <a:solidFill>
                  <a:srgbClr val="0049A9"/>
                </a:solidFill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saving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,  and  </a:t>
            </a:r>
            <a:r>
              <a:rPr lang="en-GB" sz="2400" dirty="0">
                <a:solidFill>
                  <a:srgbClr val="0049A9"/>
                </a:solidFill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loan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 activity. </a:t>
            </a:r>
            <a:endParaRPr lang="en-GB" sz="2400" dirty="0" smtClean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The first and foremost slogan of this system is to </a:t>
            </a:r>
            <a:r>
              <a:rPr lang="en-GB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reduce</a:t>
            </a:r>
            <a:br>
              <a:rPr lang="en-GB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GB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most of the offline work</a:t>
            </a: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en-IN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Internet  banking  makes  your life faster and  easier.</a:t>
            </a:r>
            <a:endParaRPr lang="en-IN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6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397" y="5592728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account_no</a:t>
            </a:r>
            <a:r>
              <a:rPr lang="en-US" smtClean="0"/>
              <a:t> -&gt; </a:t>
            </a:r>
            <a:r>
              <a:rPr lang="en-US" err="1"/>
              <a:t>cheque_book_status</a:t>
            </a:r>
            <a:r>
              <a:rPr lang="en-US" smtClean="0"/>
              <a:t> 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97" y="1694987"/>
            <a:ext cx="5662280" cy="15288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75982" y="60855"/>
            <a:ext cx="41119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Cheque</a:t>
            </a:r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-Book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0397" y="4941338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Foreign key :</a:t>
            </a:r>
            <a:r>
              <a:rPr lang="en-US" smtClean="0"/>
              <a:t> </a:t>
            </a:r>
            <a:r>
              <a:rPr lang="en-US" err="1"/>
              <a:t>account_no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890397" y="424631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2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ER Diagram </a:t>
            </a:r>
            <a:br>
              <a:rPr lang="en-IN" dirty="0" smtClean="0"/>
            </a:br>
            <a:r>
              <a:rPr lang="en-IN" dirty="0" smtClean="0"/>
              <a:t>After</a:t>
            </a:r>
            <a:br>
              <a:rPr lang="en-IN" dirty="0" smtClean="0"/>
            </a:br>
            <a:r>
              <a:rPr lang="en-IN" dirty="0" smtClean="0"/>
              <a:t>Normalization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039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16"/>
            <a:ext cx="12192000" cy="67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7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2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Our project includes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Handling    Customers</a:t>
            </a:r>
          </a:p>
          <a:p>
            <a:r>
              <a:rPr lang="en-GB" smtClean="0"/>
              <a:t>Handling  Staff</a:t>
            </a:r>
          </a:p>
          <a:p>
            <a:r>
              <a:rPr lang="en-GB" smtClean="0"/>
              <a:t>Handing Admin </a:t>
            </a:r>
          </a:p>
          <a:p>
            <a:r>
              <a:rPr lang="en-GB" smtClean="0"/>
              <a:t>Each one with their respective powers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43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6263" y="2560935"/>
            <a:ext cx="5195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 Forms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34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8" y="351692"/>
            <a:ext cx="11647593" cy="6400799"/>
          </a:xfrm>
        </p:spPr>
      </p:pic>
    </p:spTree>
    <p:extLst>
      <p:ext uri="{BB962C8B-B14F-4D97-AF65-F5344CB8AC3E}">
        <p14:creationId xmlns:p14="http://schemas.microsoft.com/office/powerpoint/2010/main" val="343516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" y="246185"/>
            <a:ext cx="11664462" cy="6292635"/>
          </a:xfrm>
        </p:spPr>
      </p:pic>
    </p:spTree>
    <p:extLst>
      <p:ext uri="{BB962C8B-B14F-4D97-AF65-F5344CB8AC3E}">
        <p14:creationId xmlns:p14="http://schemas.microsoft.com/office/powerpoint/2010/main" val="389353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1" y="241322"/>
            <a:ext cx="11627005" cy="6429109"/>
          </a:xfrm>
        </p:spPr>
      </p:pic>
    </p:spTree>
    <p:extLst>
      <p:ext uri="{BB962C8B-B14F-4D97-AF65-F5344CB8AC3E}">
        <p14:creationId xmlns:p14="http://schemas.microsoft.com/office/powerpoint/2010/main" val="263784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5" y="219704"/>
            <a:ext cx="11736347" cy="6516006"/>
          </a:xfrm>
        </p:spPr>
      </p:pic>
    </p:spTree>
    <p:extLst>
      <p:ext uri="{BB962C8B-B14F-4D97-AF65-F5344CB8AC3E}">
        <p14:creationId xmlns:p14="http://schemas.microsoft.com/office/powerpoint/2010/main" val="29973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0532" y="878049"/>
            <a:ext cx="882791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u="sng" dirty="0"/>
              <a:t>Tasks Implemented </a:t>
            </a:r>
            <a:r>
              <a:rPr lang="en-GB" sz="3200" dirty="0" smtClean="0"/>
              <a:t>:</a:t>
            </a:r>
          </a:p>
          <a:p>
            <a:endParaRPr lang="en-GB" sz="3200" dirty="0" smtClean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GB" sz="3200" dirty="0"/>
              <a:t> Balance enquiry. </a:t>
            </a:r>
            <a:endParaRPr lang="en-IN" sz="32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GB" sz="3200" dirty="0"/>
              <a:t> Funds Transfer between accounts in the same bank. </a:t>
            </a:r>
            <a:endParaRPr lang="en-IN" sz="32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GB" sz="3200" dirty="0"/>
              <a:t> Request for cheque book/stop payment of Cheques. </a:t>
            </a:r>
            <a:endParaRPr lang="en-IN" sz="32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GB" sz="3200" dirty="0"/>
              <a:t> Viewing recent transactions.</a:t>
            </a:r>
            <a:endParaRPr lang="en-IN" sz="32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GB" sz="3200" dirty="0"/>
              <a:t>Profile settings.</a:t>
            </a:r>
            <a:endParaRPr lang="en-IN" sz="3200" dirty="0"/>
          </a:p>
          <a:p>
            <a:endParaRPr lang="en-GB" sz="3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5210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6" y="199293"/>
            <a:ext cx="11535339" cy="6431196"/>
          </a:xfrm>
        </p:spPr>
      </p:pic>
    </p:spTree>
    <p:extLst>
      <p:ext uri="{BB962C8B-B14F-4D97-AF65-F5344CB8AC3E}">
        <p14:creationId xmlns:p14="http://schemas.microsoft.com/office/powerpoint/2010/main" val="12624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7" y="222738"/>
            <a:ext cx="11615973" cy="6447452"/>
          </a:xfrm>
        </p:spPr>
      </p:pic>
    </p:spTree>
    <p:extLst>
      <p:ext uri="{BB962C8B-B14F-4D97-AF65-F5344CB8AC3E}">
        <p14:creationId xmlns:p14="http://schemas.microsoft.com/office/powerpoint/2010/main" val="35404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0" y="183962"/>
            <a:ext cx="11753219" cy="6470456"/>
          </a:xfrm>
        </p:spPr>
      </p:pic>
    </p:spTree>
    <p:extLst>
      <p:ext uri="{BB962C8B-B14F-4D97-AF65-F5344CB8AC3E}">
        <p14:creationId xmlns:p14="http://schemas.microsoft.com/office/powerpoint/2010/main" val="289271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7" y="276031"/>
            <a:ext cx="11610254" cy="6428233"/>
          </a:xfrm>
        </p:spPr>
      </p:pic>
    </p:spTree>
    <p:extLst>
      <p:ext uri="{BB962C8B-B14F-4D97-AF65-F5344CB8AC3E}">
        <p14:creationId xmlns:p14="http://schemas.microsoft.com/office/powerpoint/2010/main" val="252181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6" y="179386"/>
            <a:ext cx="11746356" cy="6426143"/>
          </a:xfrm>
        </p:spPr>
      </p:pic>
    </p:spTree>
    <p:extLst>
      <p:ext uri="{BB962C8B-B14F-4D97-AF65-F5344CB8AC3E}">
        <p14:creationId xmlns:p14="http://schemas.microsoft.com/office/powerpoint/2010/main" val="357042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0" y="261449"/>
            <a:ext cx="11863587" cy="6408982"/>
          </a:xfrm>
        </p:spPr>
      </p:pic>
    </p:spTree>
    <p:extLst>
      <p:ext uri="{BB962C8B-B14F-4D97-AF65-F5344CB8AC3E}">
        <p14:creationId xmlns:p14="http://schemas.microsoft.com/office/powerpoint/2010/main" val="25927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5" y="199292"/>
            <a:ext cx="11605678" cy="6389078"/>
          </a:xfrm>
        </p:spPr>
      </p:pic>
    </p:spTree>
    <p:extLst>
      <p:ext uri="{BB962C8B-B14F-4D97-AF65-F5344CB8AC3E}">
        <p14:creationId xmlns:p14="http://schemas.microsoft.com/office/powerpoint/2010/main" val="38615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3" y="214557"/>
            <a:ext cx="11652571" cy="6551373"/>
          </a:xfrm>
        </p:spPr>
      </p:pic>
    </p:spTree>
    <p:extLst>
      <p:ext uri="{BB962C8B-B14F-4D97-AF65-F5344CB8AC3E}">
        <p14:creationId xmlns:p14="http://schemas.microsoft.com/office/powerpoint/2010/main" val="28590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0" y="211015"/>
            <a:ext cx="11535340" cy="6450969"/>
          </a:xfrm>
        </p:spPr>
      </p:pic>
    </p:spTree>
    <p:extLst>
      <p:ext uri="{BB962C8B-B14F-4D97-AF65-F5344CB8AC3E}">
        <p14:creationId xmlns:p14="http://schemas.microsoft.com/office/powerpoint/2010/main" val="6910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02562" y="2628669"/>
            <a:ext cx="37385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Staff Forms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628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Specific Technology</a:t>
            </a:r>
            <a:r>
              <a:rPr lang="en-GB" dirty="0"/>
              <a:t> 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648892" y="1930400"/>
            <a:ext cx="2052741" cy="34901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MY SQL</a:t>
            </a:r>
            <a:endParaRPr lang="en-GB" sz="3200" dirty="0" smtClean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HTML</a:t>
            </a: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CSS</a:t>
            </a: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GB" sz="320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PHP</a:t>
            </a:r>
          </a:p>
          <a:p>
            <a:pPr>
              <a:lnSpc>
                <a:spcPct val="115000"/>
              </a:lnSpc>
            </a:pPr>
            <a:r>
              <a:rPr lang="en-GB" sz="320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GB" sz="32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n-IN" sz="2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8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7" y="390403"/>
            <a:ext cx="11661441" cy="6280028"/>
          </a:xfrm>
        </p:spPr>
      </p:pic>
    </p:spTree>
    <p:extLst>
      <p:ext uri="{BB962C8B-B14F-4D97-AF65-F5344CB8AC3E}">
        <p14:creationId xmlns:p14="http://schemas.microsoft.com/office/powerpoint/2010/main" val="3148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7" y="179387"/>
            <a:ext cx="11617402" cy="6432735"/>
          </a:xfrm>
        </p:spPr>
      </p:pic>
    </p:spTree>
    <p:extLst>
      <p:ext uri="{BB962C8B-B14F-4D97-AF65-F5344CB8AC3E}">
        <p14:creationId xmlns:p14="http://schemas.microsoft.com/office/powerpoint/2010/main" val="251121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8" y="175847"/>
            <a:ext cx="11593955" cy="6538866"/>
          </a:xfrm>
        </p:spPr>
      </p:pic>
    </p:spTree>
    <p:extLst>
      <p:ext uri="{BB962C8B-B14F-4D97-AF65-F5344CB8AC3E}">
        <p14:creationId xmlns:p14="http://schemas.microsoft.com/office/powerpoint/2010/main" val="36350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1" y="152400"/>
            <a:ext cx="11394665" cy="6424245"/>
          </a:xfrm>
        </p:spPr>
      </p:pic>
    </p:spTree>
    <p:extLst>
      <p:ext uri="{BB962C8B-B14F-4D97-AF65-F5344CB8AC3E}">
        <p14:creationId xmlns:p14="http://schemas.microsoft.com/office/powerpoint/2010/main" val="36582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7" y="164124"/>
            <a:ext cx="11558785" cy="6576646"/>
          </a:xfrm>
        </p:spPr>
      </p:pic>
    </p:spTree>
    <p:extLst>
      <p:ext uri="{BB962C8B-B14F-4D97-AF65-F5344CB8AC3E}">
        <p14:creationId xmlns:p14="http://schemas.microsoft.com/office/powerpoint/2010/main" val="235765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8201" y="2560935"/>
            <a:ext cx="4408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 FORMS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49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6" y="161362"/>
            <a:ext cx="11605846" cy="6522978"/>
          </a:xfrm>
        </p:spPr>
      </p:pic>
    </p:spTree>
    <p:extLst>
      <p:ext uri="{BB962C8B-B14F-4D97-AF65-F5344CB8AC3E}">
        <p14:creationId xmlns:p14="http://schemas.microsoft.com/office/powerpoint/2010/main" val="208829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" y="109929"/>
            <a:ext cx="12002429" cy="67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4" y="152400"/>
            <a:ext cx="11476894" cy="6630031"/>
          </a:xfrm>
        </p:spPr>
      </p:pic>
    </p:spTree>
    <p:extLst>
      <p:ext uri="{BB962C8B-B14F-4D97-AF65-F5344CB8AC3E}">
        <p14:creationId xmlns:p14="http://schemas.microsoft.com/office/powerpoint/2010/main" val="148628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2" y="152401"/>
            <a:ext cx="11629125" cy="6588370"/>
          </a:xfrm>
        </p:spPr>
      </p:pic>
    </p:spTree>
    <p:extLst>
      <p:ext uri="{BB962C8B-B14F-4D97-AF65-F5344CB8AC3E}">
        <p14:creationId xmlns:p14="http://schemas.microsoft.com/office/powerpoint/2010/main" val="130394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15964"/>
            <a:ext cx="7766936" cy="1646302"/>
          </a:xfrm>
        </p:spPr>
        <p:txBody>
          <a:bodyPr/>
          <a:lstStyle/>
          <a:p>
            <a:r>
              <a:rPr lang="en-GB" dirty="0" smtClean="0"/>
              <a:t>WELCOME TO </a:t>
            </a:r>
            <a:br>
              <a:rPr lang="en-GB" dirty="0" smtClean="0"/>
            </a:br>
            <a:r>
              <a:rPr lang="en-GB" dirty="0" smtClean="0"/>
              <a:t>NORMALIZATION</a:t>
            </a:r>
            <a:br>
              <a:rPr lang="en-GB" dirty="0" smtClean="0"/>
            </a:br>
            <a:r>
              <a:rPr lang="en-GB" dirty="0" smtClean="0"/>
              <a:t>REPORT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580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" y="175846"/>
            <a:ext cx="11535507" cy="6571160"/>
          </a:xfrm>
        </p:spPr>
      </p:pic>
    </p:spTree>
    <p:extLst>
      <p:ext uri="{BB962C8B-B14F-4D97-AF65-F5344CB8AC3E}">
        <p14:creationId xmlns:p14="http://schemas.microsoft.com/office/powerpoint/2010/main" val="11572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5" y="117230"/>
            <a:ext cx="11476726" cy="6518031"/>
          </a:xfrm>
        </p:spPr>
      </p:pic>
    </p:spTree>
    <p:extLst>
      <p:ext uri="{BB962C8B-B14F-4D97-AF65-F5344CB8AC3E}">
        <p14:creationId xmlns:p14="http://schemas.microsoft.com/office/powerpoint/2010/main" val="11206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9" y="164123"/>
            <a:ext cx="11582230" cy="6452427"/>
          </a:xfrm>
        </p:spPr>
      </p:pic>
    </p:spTree>
    <p:extLst>
      <p:ext uri="{BB962C8B-B14F-4D97-AF65-F5344CB8AC3E}">
        <p14:creationId xmlns:p14="http://schemas.microsoft.com/office/powerpoint/2010/main" val="51102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6" y="117231"/>
            <a:ext cx="11734632" cy="6610885"/>
          </a:xfrm>
        </p:spPr>
      </p:pic>
    </p:spTree>
    <p:extLst>
      <p:ext uri="{BB962C8B-B14F-4D97-AF65-F5344CB8AC3E}">
        <p14:creationId xmlns:p14="http://schemas.microsoft.com/office/powerpoint/2010/main" val="165705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28533" y="2878667"/>
            <a:ext cx="4241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 smtClean="0">
                <a:solidFill>
                  <a:schemeClr val="accent1"/>
                </a:solidFill>
              </a:rPr>
              <a:t>Thanking You</a:t>
            </a:r>
            <a:endParaRPr lang="en-IN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6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3162" y="155352"/>
            <a:ext cx="3132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Members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2829" y="1529553"/>
            <a:ext cx="28937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IIT2014056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62828" y="2510867"/>
            <a:ext cx="28937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IIT2014057</a:t>
            </a:r>
            <a:endParaRPr lang="en-US" sz="40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828" y="3554623"/>
            <a:ext cx="28937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IIT2014078</a:t>
            </a:r>
            <a:endParaRPr lang="en-US" sz="40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2828" y="4616452"/>
            <a:ext cx="28937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IIT2014113</a:t>
            </a:r>
            <a:endParaRPr lang="en-US" sz="40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2828" y="5678281"/>
            <a:ext cx="28937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IIT2014114</a:t>
            </a:r>
            <a:endParaRPr lang="en-US" sz="40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28746" y="1529553"/>
            <a:ext cx="4706896" cy="7019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B.Sharath Chandra</a:t>
            </a:r>
            <a:endParaRPr lang="en-US" sz="4000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8746" y="2513815"/>
            <a:ext cx="4706896" cy="7019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B.Priyatham</a:t>
            </a:r>
            <a:endParaRPr lang="en-US" sz="4000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28746" y="3560520"/>
            <a:ext cx="4706896" cy="7019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N.Lavan Kumar</a:t>
            </a:r>
            <a:endParaRPr lang="en-US" sz="4000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28746" y="4616452"/>
            <a:ext cx="4706896" cy="7019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K.Uday Kumar</a:t>
            </a:r>
            <a:endParaRPr lang="en-US" sz="4000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28746" y="5681229"/>
            <a:ext cx="4706896" cy="7019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Ch.Sarath</a:t>
            </a:r>
            <a:endParaRPr lang="en-US" sz="4000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75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1662" y="1031631"/>
            <a:ext cx="8487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For Queries and Compliments :</a:t>
            </a:r>
          </a:p>
          <a:p>
            <a:endParaRPr lang="en-GB"/>
          </a:p>
          <a:p>
            <a:r>
              <a:rPr lang="en-GB" smtClean="0"/>
              <a:t>Contact :</a:t>
            </a:r>
          </a:p>
          <a:p>
            <a:r>
              <a:rPr lang="en-GB" smtClean="0"/>
              <a:t>B.Sharath : 9648212702  -&gt; sharath</a:t>
            </a:r>
            <a:r>
              <a:rPr lang="en-GB" smtClean="0">
                <a:hlinkClick r:id="rId2"/>
              </a:rPr>
              <a:t>1643@gmail.com</a:t>
            </a:r>
            <a:endParaRPr lang="en-GB" smtClean="0"/>
          </a:p>
          <a:p>
            <a:r>
              <a:rPr lang="en-GB" smtClean="0"/>
              <a:t>B.Priyatham : 7800498318 -&gt; </a:t>
            </a:r>
            <a:r>
              <a:rPr lang="en-GB" smtClean="0">
                <a:hlinkClick r:id="rId3"/>
              </a:rPr>
              <a:t>priyathamp4@gmail.com</a:t>
            </a:r>
            <a:endParaRPr lang="en-GB" smtClean="0"/>
          </a:p>
          <a:p>
            <a:r>
              <a:rPr lang="en-GB" smtClean="0"/>
              <a:t>N.Lavan : 9648206712 -&gt; nalgondalavankumar@gmail.com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311679" y="6060831"/>
            <a:ext cx="47069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4 my lover" panose="00000400000000000000" pitchFamily="2" charset="0"/>
              </a:rPr>
              <a:t>IIIT-Allahabad</a:t>
            </a:r>
            <a:endParaRPr lang="en-US" sz="40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4 my lover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0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30" y="1882950"/>
            <a:ext cx="8926419" cy="27641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2030" y="1031712"/>
            <a:ext cx="4673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Customer relation before  1NF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7054598" y="1482840"/>
            <a:ext cx="2673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Address Attribute</a:t>
            </a:r>
            <a:endParaRPr lang="en-IN" sz="2000" dirty="0"/>
          </a:p>
        </p:txBody>
      </p:sp>
      <p:sp>
        <p:nvSpPr>
          <p:cNvPr id="7" name="Rectangle 6"/>
          <p:cNvSpPr/>
          <p:nvPr/>
        </p:nvSpPr>
        <p:spPr>
          <a:xfrm>
            <a:off x="801512" y="4738861"/>
            <a:ext cx="7012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Above Relation Contains Composite Attribute.  So it not in 1NF.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5200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038578"/>
            <a:ext cx="8596668" cy="538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 smtClean="0"/>
              <a:t> Converting to 1NF by Decomposing Composite</a:t>
            </a:r>
          </a:p>
          <a:p>
            <a:pPr marL="457200" lvl="1" indent="0">
              <a:buNone/>
            </a:pPr>
            <a:r>
              <a:rPr lang="en-IN" sz="2400" dirty="0" smtClean="0"/>
              <a:t>Attribute ( Address ) into Single valued Attributes</a:t>
            </a:r>
          </a:p>
          <a:p>
            <a:pPr marL="457200" lvl="1" indent="0">
              <a:buNone/>
            </a:pPr>
            <a:r>
              <a:rPr lang="en-IN" sz="2400" dirty="0" smtClean="0"/>
              <a:t>(</a:t>
            </a:r>
            <a:r>
              <a:rPr lang="en-IN" sz="2400" dirty="0" err="1" smtClean="0"/>
              <a:t>Customer_Street</a:t>
            </a:r>
            <a:r>
              <a:rPr lang="en-IN" sz="2400" dirty="0" smtClean="0"/>
              <a:t> and </a:t>
            </a:r>
            <a:r>
              <a:rPr lang="en-IN" sz="2400" dirty="0" err="1" smtClean="0"/>
              <a:t>Customer_City</a:t>
            </a:r>
            <a:r>
              <a:rPr lang="en-IN" sz="2400" dirty="0" smtClean="0"/>
              <a:t>).</a:t>
            </a:r>
          </a:p>
          <a:p>
            <a:pPr marL="457200" lvl="1" indent="0">
              <a:buNone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</a:t>
            </a:r>
            <a:r>
              <a:rPr lang="en-IN" sz="2800" dirty="0" smtClean="0"/>
              <a:t>It is also in 2NF as every attribute is fully</a:t>
            </a:r>
          </a:p>
          <a:p>
            <a:pPr marL="457200" lvl="1" indent="0">
              <a:buNone/>
            </a:pPr>
            <a:r>
              <a:rPr lang="en-IN" sz="2800" dirty="0" smtClean="0"/>
              <a:t>functionally dependent  on Primary Key.</a:t>
            </a:r>
          </a:p>
          <a:p>
            <a:pPr marL="457200" lvl="1" indent="0">
              <a:buNone/>
            </a:pPr>
            <a:endParaRPr lang="en-I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 smtClean="0"/>
              <a:t>Not in 3NF  as  </a:t>
            </a:r>
            <a:r>
              <a:rPr lang="en-IN" sz="2400" dirty="0" err="1" smtClean="0"/>
              <a:t>Customer_id</a:t>
            </a:r>
            <a:r>
              <a:rPr lang="en-IN" sz="2400" dirty="0" smtClean="0"/>
              <a:t> functionally determines    </a:t>
            </a:r>
            <a:r>
              <a:rPr lang="en-IN" sz="2400" dirty="0" err="1" smtClean="0"/>
              <a:t>Customer_Pincode</a:t>
            </a:r>
            <a:r>
              <a:rPr lang="en-IN" sz="2400" dirty="0" smtClean="0"/>
              <a:t> and also </a:t>
            </a:r>
            <a:r>
              <a:rPr lang="en-IN" sz="2400" dirty="0" err="1" smtClean="0"/>
              <a:t>Customer_pincode</a:t>
            </a:r>
            <a:r>
              <a:rPr lang="en-IN" sz="2400" dirty="0" smtClean="0"/>
              <a:t> functionally Determines   </a:t>
            </a:r>
            <a:r>
              <a:rPr lang="en-IN" sz="2400" dirty="0" err="1" smtClean="0"/>
              <a:t>Customer_street</a:t>
            </a:r>
            <a:r>
              <a:rPr lang="en-IN" sz="2400" dirty="0" smtClean="0"/>
              <a:t> and </a:t>
            </a:r>
            <a:r>
              <a:rPr lang="en-IN" sz="2400" dirty="0" err="1" smtClean="0"/>
              <a:t>Customer_city.So</a:t>
            </a:r>
            <a:r>
              <a:rPr lang="en-IN" sz="2400" dirty="0" smtClean="0"/>
              <a:t> they are decomposed accordingly</a:t>
            </a:r>
          </a:p>
          <a:p>
            <a:pPr marL="457200" lvl="1" indent="0">
              <a:buNone/>
            </a:pPr>
            <a:endParaRPr lang="en-IN" sz="2600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600" dirty="0"/>
          </a:p>
          <a:p>
            <a:pPr marL="457200" lvl="1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8766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6492" y="4572024"/>
            <a:ext cx="968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 smtClean="0"/>
              <a:t>Customer_id</a:t>
            </a:r>
            <a:r>
              <a:rPr lang="en-GB" smtClean="0"/>
              <a:t> -&gt; {</a:t>
            </a:r>
            <a:r>
              <a:rPr lang="en-GB" err="1"/>
              <a:t>Customer_name</a:t>
            </a:r>
            <a:r>
              <a:rPr lang="en-GB"/>
              <a:t> </a:t>
            </a:r>
            <a:r>
              <a:rPr lang="en-GB" smtClean="0"/>
              <a:t>,</a:t>
            </a:r>
            <a:r>
              <a:rPr lang="en-GB"/>
              <a:t> </a:t>
            </a:r>
            <a:r>
              <a:rPr lang="en-GB" err="1" smtClean="0"/>
              <a:t>Customer_houseno</a:t>
            </a:r>
            <a:r>
              <a:rPr lang="en-GB" smtClean="0"/>
              <a:t> ,</a:t>
            </a:r>
            <a:r>
              <a:rPr lang="en-GB" err="1" smtClean="0"/>
              <a:t>Customer_pincode</a:t>
            </a:r>
            <a:r>
              <a:rPr lang="en-GB" smtClean="0"/>
              <a:t> , </a:t>
            </a:r>
            <a:r>
              <a:rPr lang="en-GB" err="1"/>
              <a:t>Customer_dob</a:t>
            </a:r>
            <a:r>
              <a:rPr lang="en-GB"/>
              <a:t> </a:t>
            </a:r>
            <a:r>
              <a:rPr lang="en-GB" smtClean="0"/>
              <a:t>,</a:t>
            </a:r>
          </a:p>
          <a:p>
            <a:r>
              <a:rPr lang="en-GB"/>
              <a:t>	</a:t>
            </a:r>
            <a:r>
              <a:rPr lang="en-GB" smtClean="0"/>
              <a:t>		 </a:t>
            </a:r>
            <a:r>
              <a:rPr lang="en-GB" err="1" smtClean="0"/>
              <a:t>Customer_phoneno</a:t>
            </a:r>
            <a:r>
              <a:rPr lang="en-GB" smtClean="0"/>
              <a:t> ,</a:t>
            </a:r>
            <a:r>
              <a:rPr lang="en-GB" err="1" smtClean="0"/>
              <a:t>Customer_email</a:t>
            </a:r>
            <a:r>
              <a:rPr lang="en-GB" smtClean="0"/>
              <a:t> }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76492" y="5706583"/>
            <a:ext cx="1006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 smtClean="0"/>
              <a:t>Customer_email</a:t>
            </a:r>
            <a:r>
              <a:rPr lang="en-GB" smtClean="0"/>
              <a:t> -&gt; </a:t>
            </a:r>
            <a:r>
              <a:rPr lang="en-GB"/>
              <a:t>{</a:t>
            </a:r>
            <a:r>
              <a:rPr lang="en-GB" err="1"/>
              <a:t>Customer_name</a:t>
            </a:r>
            <a:r>
              <a:rPr lang="en-GB"/>
              <a:t> , </a:t>
            </a:r>
            <a:r>
              <a:rPr lang="en-GB" err="1"/>
              <a:t>Customer_houseno</a:t>
            </a:r>
            <a:r>
              <a:rPr lang="en-GB"/>
              <a:t> </a:t>
            </a:r>
            <a:r>
              <a:rPr lang="en-GB" smtClean="0"/>
              <a:t>,</a:t>
            </a:r>
            <a:r>
              <a:rPr lang="en-GB" err="1" smtClean="0"/>
              <a:t>Customer_pincode</a:t>
            </a:r>
            <a:r>
              <a:rPr lang="en-GB" smtClean="0"/>
              <a:t> </a:t>
            </a:r>
            <a:r>
              <a:rPr lang="en-GB"/>
              <a:t>, </a:t>
            </a:r>
            <a:r>
              <a:rPr lang="en-GB" err="1"/>
              <a:t>Customer_dob</a:t>
            </a:r>
            <a:r>
              <a:rPr lang="en-GB"/>
              <a:t> </a:t>
            </a:r>
            <a:r>
              <a:rPr lang="en-GB" smtClean="0"/>
              <a:t>,</a:t>
            </a:r>
          </a:p>
          <a:p>
            <a:r>
              <a:rPr lang="en-GB"/>
              <a:t>	</a:t>
            </a:r>
            <a:r>
              <a:rPr lang="en-GB" smtClean="0"/>
              <a:t>			 </a:t>
            </a:r>
            <a:r>
              <a:rPr lang="en-GB" err="1"/>
              <a:t>Customer_phoneno</a:t>
            </a:r>
            <a:r>
              <a:rPr lang="en-GB"/>
              <a:t> , </a:t>
            </a:r>
            <a:r>
              <a:rPr lang="en-GB" err="1"/>
              <a:t>Customer_id</a:t>
            </a:r>
            <a:r>
              <a:rPr lang="en-GB"/>
              <a:t> } </a:t>
            </a:r>
          </a:p>
        </p:txBody>
      </p:sp>
      <p:sp>
        <p:nvSpPr>
          <p:cNvPr id="9" name="Rectangle 8"/>
          <p:cNvSpPr/>
          <p:nvPr/>
        </p:nvSpPr>
        <p:spPr>
          <a:xfrm>
            <a:off x="3745472" y="60855"/>
            <a:ext cx="33729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 Table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237" y="4125621"/>
            <a:ext cx="305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Primary key : Customer_id  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1" y="1163240"/>
            <a:ext cx="9624323" cy="22601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6492" y="369684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3214" y="4125731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, Candidate key : Customer_email 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5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85067" y="1817511"/>
            <a:ext cx="354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mtClean="0"/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67132" y="4323644"/>
            <a:ext cx="660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Primary key : Customer_pincode</a:t>
            </a:r>
          </a:p>
          <a:p>
            <a:endParaRPr lang="en-GB"/>
          </a:p>
          <a:p>
            <a:r>
              <a:rPr lang="en-GB" smtClean="0"/>
              <a:t>Customer_pincode -&gt; {Customer_street , Customer_city}</a:t>
            </a:r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14044" y="372533"/>
            <a:ext cx="364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1"/>
                </a:solidFill>
              </a:rPr>
              <a:t>Pin Table</a:t>
            </a:r>
            <a:endParaRPr lang="en-US" sz="360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10" y="1311460"/>
            <a:ext cx="6425401" cy="23047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67132" y="382308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accent2"/>
                </a:solidFill>
              </a:rPr>
              <a:t>Normal Form : BCNF</a:t>
            </a:r>
            <a:endParaRPr lang="en-GB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7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624</TotalTime>
  <Words>580</Words>
  <Application>Microsoft Office PowerPoint</Application>
  <PresentationFormat>Widescreen</PresentationFormat>
  <Paragraphs>140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4 my lover</vt:lpstr>
      <vt:lpstr>Arial</vt:lpstr>
      <vt:lpstr>Trebuchet MS</vt:lpstr>
      <vt:lpstr>Wingdings</vt:lpstr>
      <vt:lpstr>Wingdings 3</vt:lpstr>
      <vt:lpstr>Facet</vt:lpstr>
      <vt:lpstr>       INTERNET BANKING</vt:lpstr>
      <vt:lpstr>PowerPoint Presentation</vt:lpstr>
      <vt:lpstr>PowerPoint Presentation</vt:lpstr>
      <vt:lpstr>Specific Technology : </vt:lpstr>
      <vt:lpstr>WELCOME TO  NORMALIZATION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 Diagram  After Normalization</vt:lpstr>
      <vt:lpstr>PowerPoint Presentation</vt:lpstr>
      <vt:lpstr>PowerPoint Presentation</vt:lpstr>
      <vt:lpstr>Our project includes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priyatham prince</dc:creator>
  <cp:lastModifiedBy>priyatham prince</cp:lastModifiedBy>
  <cp:revision>54</cp:revision>
  <dcterms:created xsi:type="dcterms:W3CDTF">2016-04-19T16:41:21Z</dcterms:created>
  <dcterms:modified xsi:type="dcterms:W3CDTF">2016-05-04T06:47:32Z</dcterms:modified>
</cp:coreProperties>
</file>